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rice nicol" initials="f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39" autoAdjust="0"/>
  </p:normalViewPr>
  <p:slideViewPr>
    <p:cSldViewPr>
      <p:cViewPr varScale="1">
        <p:scale>
          <a:sx n="114" d="100"/>
          <a:sy n="114" d="100"/>
        </p:scale>
        <p:origin x="11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2-13T17:57:45.242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EA86DF3-4540-4856-9CDF-39CD8AD6A83F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14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48315C-2D1D-4E14-818F-C2D342CBEB6A}" type="slidenum"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74347A-A1DA-46C2-9166-B663194BD4B1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Image 37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" name="Image 38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2560" cy="4463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/>
          <p:cNvPicPr/>
          <p:nvPr/>
        </p:nvPicPr>
        <p:blipFill>
          <a:blip r:embed="rId15"/>
          <a:stretch/>
        </p:blipFill>
        <p:spPr>
          <a:xfrm>
            <a:off x="2663640" y="0"/>
            <a:ext cx="4319280" cy="11883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27640" y="2637000"/>
            <a:ext cx="755892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59640" y="4077000"/>
            <a:ext cx="8424360" cy="154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lang="fr-FR" sz="1400" b="0" i="1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</a:t>
            </a: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Fabrice Nicol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316200" y="5736960"/>
            <a:ext cx="1479240" cy="37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1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2946FF-D750-4D6E-8C83-26BE279062E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332640"/>
            <a:ext cx="910692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2"/>
          <p:cNvPicPr/>
          <p:nvPr/>
        </p:nvPicPr>
        <p:blipFill>
          <a:blip r:embed="rId2"/>
          <a:srcRect b="41755"/>
          <a:stretch/>
        </p:blipFill>
        <p:spPr>
          <a:xfrm>
            <a:off x="38520" y="965880"/>
            <a:ext cx="9066600" cy="395964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247680" y="5013176"/>
            <a:ext cx="8896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E05667A-D8A1-4574-944C-8A47384D3F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0" y="11664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rcRect b="37487"/>
          <a:stretch/>
        </p:blipFill>
        <p:spPr>
          <a:xfrm>
            <a:off x="-24120" y="764280"/>
            <a:ext cx="9120960" cy="43916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119937" y="5373216"/>
            <a:ext cx="9120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76000" y="93708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76360" y="2214720"/>
            <a:ext cx="7990920" cy="39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r>
              <a:rPr lang="fr-FR" sz="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2EB10CE-5425-4F34-A36C-3D0221FAEDD2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Image 228"/>
          <p:cNvPicPr/>
          <p:nvPr/>
        </p:nvPicPr>
        <p:blipFill>
          <a:blip r:embed="rId2"/>
          <a:srcRect l="14017" r="65856"/>
          <a:stretch/>
        </p:blipFill>
        <p:spPr>
          <a:xfrm>
            <a:off x="2160000" y="1569960"/>
            <a:ext cx="1583280" cy="417960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6120000" y="4536000"/>
            <a:ext cx="27356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6048000" y="2448000"/>
            <a:ext cx="187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9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DéDIé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543680" y="636192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EAED153-7960-41B6-A868-704BAA79797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144000" y="1152000"/>
            <a:ext cx="889236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Image 239"/>
          <p:cNvPicPr/>
          <p:nvPr/>
        </p:nvPicPr>
        <p:blipFill>
          <a:blip r:embed="rId2"/>
          <a:stretch/>
        </p:blipFill>
        <p:spPr>
          <a:xfrm>
            <a:off x="1397520" y="3456000"/>
            <a:ext cx="6018120" cy="234180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547640" y="6039000"/>
            <a:ext cx="583776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1640" y="1036800"/>
            <a:ext cx="5416920" cy="33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2A1342-D5FE-4BD1-A92C-C93A14E9D5D4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07640" y="34128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260000" y="3709245"/>
            <a:ext cx="6695640" cy="2169913"/>
            <a:chOff x="1297041" y="2310544"/>
            <a:chExt cx="6695640" cy="2169913"/>
          </a:xfrm>
        </p:grpSpPr>
        <p:pic>
          <p:nvPicPr>
            <p:cNvPr id="199" name="Image 244"/>
            <p:cNvPicPr/>
            <p:nvPr/>
          </p:nvPicPr>
          <p:blipFill>
            <a:blip r:embed="rId2"/>
            <a:srcRect l="12467" t="8412" r="38711" b="67777"/>
            <a:stretch/>
          </p:blipFill>
          <p:spPr>
            <a:xfrm>
              <a:off x="1297041" y="2310544"/>
              <a:ext cx="6695640" cy="215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0" name="CustomShape 5"/>
            <p:cNvSpPr/>
            <p:nvPr/>
          </p:nvSpPr>
          <p:spPr>
            <a:xfrm>
              <a:off x="1403648" y="3373097"/>
              <a:ext cx="943560" cy="1107360"/>
            </a:xfrm>
            <a:prstGeom prst="rect">
              <a:avLst/>
            </a:prstGeom>
            <a:solidFill>
              <a:srgbClr val="DDD9C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1" name="CustomShape 6"/>
          <p:cNvSpPr/>
          <p:nvPr/>
        </p:nvSpPr>
        <p:spPr>
          <a:xfrm>
            <a:off x="579974" y="1851502"/>
            <a:ext cx="8280920" cy="16540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2400" b="0" strike="noStrike" spc="-1" dirty="0" smtClean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dossier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glisser-déposer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dossier vers la fenêtre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droite du gestionnaire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r-FR" sz="2400" b="1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</a:rPr>
              <a:t>avec la touche Ctrl enfoncée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2448000" y="1309680"/>
            <a:ext cx="4319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611560" y="1220769"/>
            <a:ext cx="7704856" cy="10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Puis cliquer dans la fenêtre droite du gestionnaire. Cliquer ensuite sur le raccourci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Données 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39940B9-4FCA-4583-AC45-8255929FDBD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89000" y="36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à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analyser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Image 252"/>
          <p:cNvPicPr/>
          <p:nvPr/>
        </p:nvPicPr>
        <p:blipFill>
          <a:blip r:embed="rId2"/>
          <a:srcRect r="80700" b="79163"/>
          <a:stretch/>
        </p:blipFill>
        <p:spPr>
          <a:xfrm>
            <a:off x="455760" y="1125000"/>
            <a:ext cx="2415960" cy="1466640"/>
          </a:xfrm>
          <a:prstGeom prst="rect">
            <a:avLst/>
          </a:prstGeom>
          <a:ln>
            <a:noFill/>
          </a:ln>
        </p:spPr>
      </p:pic>
      <p:pic>
        <p:nvPicPr>
          <p:cNvPr id="208" name="Image 253"/>
          <p:cNvPicPr/>
          <p:nvPr/>
        </p:nvPicPr>
        <p:blipFill>
          <a:blip r:embed="rId3"/>
          <a:srcRect r="80316" b="52560"/>
          <a:stretch/>
        </p:blipFill>
        <p:spPr>
          <a:xfrm>
            <a:off x="432720" y="2808000"/>
            <a:ext cx="2302920" cy="312228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4104000" y="1584000"/>
            <a:ext cx="4247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4185720" y="2925000"/>
            <a:ext cx="453960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4"/>
          <a:stretch/>
        </p:blipFill>
        <p:spPr>
          <a:xfrm>
            <a:off x="4185720" y="3843000"/>
            <a:ext cx="3657240" cy="209520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 flipH="1">
            <a:off x="7235640" y="3501000"/>
            <a:ext cx="606600" cy="117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21040" y="1772640"/>
            <a:ext cx="8476920" cy="34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F480243-86CA-4B22-9F04-17307BB7FBC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302040" y="944280"/>
            <a:ext cx="8789400" cy="349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 261"/>
          <p:cNvPicPr/>
          <p:nvPr/>
        </p:nvPicPr>
        <p:blipFill>
          <a:blip r:embed="rId2"/>
          <a:stretch/>
        </p:blipFill>
        <p:spPr>
          <a:xfrm>
            <a:off x="221040" y="141264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221040" y="5193000"/>
            <a:ext cx="88704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76360" y="144936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Image 263"/>
          <p:cNvPicPr/>
          <p:nvPr/>
        </p:nvPicPr>
        <p:blipFill>
          <a:blip r:embed="rId2"/>
          <a:stretch/>
        </p:blipFill>
        <p:spPr>
          <a:xfrm>
            <a:off x="372600" y="1368000"/>
            <a:ext cx="8123040" cy="395136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87480" y="5495040"/>
            <a:ext cx="86929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lang="fr-FR" sz="1800" b="0" strike="noStrike" spc="-1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09B9ED-0D57-465B-9545-2723DBDA2D4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199640" y="2602440"/>
            <a:ext cx="194364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Image 270"/>
          <p:cNvPicPr/>
          <p:nvPr/>
        </p:nvPicPr>
        <p:blipFill>
          <a:blip r:embed="rId2"/>
          <a:srcRect r="1449"/>
          <a:stretch/>
        </p:blipFill>
        <p:spPr>
          <a:xfrm>
            <a:off x="1440360" y="1484640"/>
            <a:ext cx="5687280" cy="353412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>
            <a:off x="3873240" y="2404080"/>
            <a:ext cx="2447640" cy="287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 flipH="1" flipV="1">
            <a:off x="5795640" y="2663640"/>
            <a:ext cx="1331640" cy="45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8"/>
          <p:cNvSpPr/>
          <p:nvPr/>
        </p:nvSpPr>
        <p:spPr>
          <a:xfrm>
            <a:off x="936000" y="5256000"/>
            <a:ext cx="7055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DE28A29-04F5-42D1-9A2F-814BD7316AB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0" name="Picture 2"/>
          <p:cNvPicPr/>
          <p:nvPr/>
        </p:nvPicPr>
        <p:blipFill>
          <a:blip r:embed="rId2"/>
          <a:stretch/>
        </p:blipFill>
        <p:spPr>
          <a:xfrm>
            <a:off x="6300360" y="1008360"/>
            <a:ext cx="1361880" cy="1437840"/>
          </a:xfrm>
          <a:prstGeom prst="rect">
            <a:avLst/>
          </a:prstGeom>
          <a:ln>
            <a:noFill/>
          </a:ln>
        </p:spPr>
      </p:pic>
      <p:pic>
        <p:nvPicPr>
          <p:cNvPr id="241" name="Picture 3"/>
          <p:cNvPicPr/>
          <p:nvPr/>
        </p:nvPicPr>
        <p:blipFill>
          <a:blip r:embed="rId3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42" name="Picture 4"/>
          <p:cNvPicPr/>
          <p:nvPr/>
        </p:nvPicPr>
        <p:blipFill>
          <a:blip r:embed="rId4"/>
          <a:stretch/>
        </p:blipFill>
        <p:spPr>
          <a:xfrm>
            <a:off x="4068000" y="3414960"/>
            <a:ext cx="4838400" cy="2333160"/>
          </a:xfrm>
          <a:prstGeom prst="rect">
            <a:avLst/>
          </a:prstGeom>
          <a:ln>
            <a:noFill/>
          </a:ln>
        </p:spPr>
      </p:pic>
      <p:sp>
        <p:nvSpPr>
          <p:cNvPr id="243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511640" y="980640"/>
            <a:ext cx="626328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3640" y="1412640"/>
            <a:ext cx="8496360" cy="39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z="14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L’UTILISATION DE L’OUTIL POUR CONTROLER LA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L’extraction des données et la fiabilité des bases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paie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L’automatisation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tests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réglementaires en cours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développement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autres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aspects d’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en cours d’expérimentation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: effectifs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, pyramides des âges, rémunérations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brutes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922516-DE05-4305-8E43-D17C3967854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3E7510-FEB2-4A38-AFA4-5323026DAD2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02280" y="332640"/>
            <a:ext cx="836172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3"/>
          <p:cNvPicPr/>
          <p:nvPr/>
        </p:nvPicPr>
        <p:blipFill>
          <a:blip r:embed="rId2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0" name="Picture 2"/>
          <p:cNvPicPr/>
          <p:nvPr/>
        </p:nvPicPr>
        <p:blipFill>
          <a:blip r:embed="rId3"/>
          <a:stretch/>
        </p:blipFill>
        <p:spPr>
          <a:xfrm>
            <a:off x="1691640" y="2334960"/>
            <a:ext cx="5438520" cy="2876040"/>
          </a:xfrm>
          <a:prstGeom prst="rect">
            <a:avLst/>
          </a:prstGeom>
          <a:ln>
            <a:noFill/>
          </a:ln>
        </p:spPr>
      </p:pic>
      <p:pic>
        <p:nvPicPr>
          <p:cNvPr id="251" name="Picture 4"/>
          <p:cNvPicPr/>
          <p:nvPr/>
        </p:nvPicPr>
        <p:blipFill>
          <a:blip r:embed="rId4"/>
          <a:stretch/>
        </p:blipFill>
        <p:spPr>
          <a:xfrm>
            <a:off x="6516360" y="1133640"/>
            <a:ext cx="761760" cy="80928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3FC8521-8C22-4B59-8F21-75B77A6C09E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602280" y="332656"/>
            <a:ext cx="8541360" cy="683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8" name="Picture 3"/>
          <p:cNvPicPr/>
          <p:nvPr/>
        </p:nvPicPr>
        <p:blipFill>
          <a:blip r:embed="rId2"/>
          <a:stretch/>
        </p:blipFill>
        <p:spPr>
          <a:xfrm>
            <a:off x="6171368" y="110124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9" name="Picture 2"/>
          <p:cNvPicPr/>
          <p:nvPr/>
        </p:nvPicPr>
        <p:blipFill>
          <a:blip r:embed="rId3"/>
          <a:stretch/>
        </p:blipFill>
        <p:spPr>
          <a:xfrm>
            <a:off x="6938818" y="1110600"/>
            <a:ext cx="809280" cy="723600"/>
          </a:xfrm>
          <a:prstGeom prst="rect">
            <a:avLst/>
          </a:prstGeom>
          <a:ln>
            <a:noFill/>
          </a:ln>
        </p:spPr>
      </p:pic>
      <p:pic>
        <p:nvPicPr>
          <p:cNvPr id="260" name="Picture 3"/>
          <p:cNvPicPr/>
          <p:nvPr/>
        </p:nvPicPr>
        <p:blipFill>
          <a:blip r:embed="rId4"/>
          <a:stretch/>
        </p:blipFill>
        <p:spPr>
          <a:xfrm>
            <a:off x="1694691" y="2168848"/>
            <a:ext cx="5209920" cy="317160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0560" y="1845000"/>
            <a:ext cx="8914680" cy="30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20D9839-8710-4D20-B074-CA0BFF0D5BD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70354" y="351690"/>
            <a:ext cx="9091440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la base de données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79512" y="1845000"/>
            <a:ext cx="4259288" cy="32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Cliquer sur l’icône « CSV » de la barre d’outils afin de produire la base de données.csv.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Image 280"/>
          <p:cNvPicPr/>
          <p:nvPr/>
        </p:nvPicPr>
        <p:blipFill>
          <a:blip r:embed="rId2"/>
          <a:stretch/>
        </p:blipFill>
        <p:spPr>
          <a:xfrm>
            <a:off x="4703760" y="1368000"/>
            <a:ext cx="3791880" cy="4770360"/>
          </a:xfrm>
          <a:prstGeom prst="rect">
            <a:avLst/>
          </a:prstGeom>
          <a:ln>
            <a:noFill/>
          </a:ln>
        </p:spPr>
      </p:pic>
      <p:sp>
        <p:nvSpPr>
          <p:cNvPr id="268" name="Line 6"/>
          <p:cNvSpPr/>
          <p:nvPr/>
        </p:nvSpPr>
        <p:spPr>
          <a:xfrm flipV="1">
            <a:off x="4235656" y="1799640"/>
            <a:ext cx="3168000" cy="980904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7488000" y="1440000"/>
            <a:ext cx="287640" cy="35964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0" name="Picture 2"/>
          <p:cNvPicPr/>
          <p:nvPr/>
        </p:nvPicPr>
        <p:blipFill>
          <a:blip r:embed="rId3"/>
          <a:stretch/>
        </p:blipFill>
        <p:spPr>
          <a:xfrm>
            <a:off x="3635896" y="2398500"/>
            <a:ext cx="599760" cy="104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640" y="1052640"/>
            <a:ext cx="7990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59133" y="1447920"/>
            <a:ext cx="799092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diagnostics sur la fiabilité de la paie n’étaient pas fait à partir des fichiers XEMELIOS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Exemples de diagnostic de fiabilité à partir de l’outil </a:t>
            </a:r>
            <a:r>
              <a:rPr lang="fr-FR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: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1. </a:t>
            </a: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la paie manquants (NIR, Etablissement...)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2. 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corrompus, illisibles ou non conformes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Au-delà d’un certain seuil, conséquences évidentes pour l’examen de gestion (fiabilité du compte 64) et/ou la procédure juridictionnelle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E077C8-CDE5-41BB-9127-A6122268947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460" y="332656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FIABILITé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DE LA PAIE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 287"/>
          <p:cNvPicPr/>
          <p:nvPr/>
        </p:nvPicPr>
        <p:blipFill>
          <a:blip r:embed="rId2"/>
          <a:stretch/>
        </p:blipFill>
        <p:spPr>
          <a:xfrm>
            <a:off x="1026000" y="792000"/>
            <a:ext cx="6677640" cy="577296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710000" y="2836440"/>
            <a:ext cx="467640" cy="175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107280" y="14436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FIABILITE : ONGLET CONSOLE</a:t>
            </a:r>
            <a:endParaRPr lang="fr-F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25CBB28-8B0F-47D3-8282-769A24D861C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080" y="1269000"/>
            <a:ext cx="886428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bases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 :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bulletins de paie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(fichier léger)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lignes de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paie fusionnées aux bulletins de paie </a:t>
            </a:r>
            <a:endParaRPr lang="fr-FR" sz="2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295"/>
          <p:cNvPicPr/>
          <p:nvPr/>
        </p:nvPicPr>
        <p:blipFill>
          <a:blip r:embed="rId2"/>
          <a:stretch/>
        </p:blipFill>
        <p:spPr>
          <a:xfrm>
            <a:off x="996480" y="280800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7200000" y="3024000"/>
            <a:ext cx="647640" cy="50364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 297"/>
          <p:cNvPicPr/>
          <p:nvPr/>
        </p:nvPicPr>
        <p:blipFill>
          <a:blip r:embed="rId2"/>
          <a:stretch/>
        </p:blipFill>
        <p:spPr>
          <a:xfrm>
            <a:off x="1131120" y="1170720"/>
            <a:ext cx="6851160" cy="118728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475656" y="3212976"/>
            <a:ext cx="662364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</a:t>
            </a:r>
            <a:r>
              <a:rPr lang="fr-FR" sz="1800" b="0" strike="noStrike" spc="-1" dirty="0" err="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(poste dédié Linux).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300"/>
          <p:cNvPicPr/>
          <p:nvPr/>
        </p:nvPicPr>
        <p:blipFill>
          <a:blip r:embed="rId2"/>
          <a:srcRect r="69421"/>
          <a:stretch/>
        </p:blipFill>
        <p:spPr>
          <a:xfrm>
            <a:off x="199080" y="1124744"/>
            <a:ext cx="8692920" cy="3672408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99080" y="4176000"/>
            <a:ext cx="869292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traitement (TCD…) est réalisé sur les postes PC Windows (Excel).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1640" y="1124640"/>
            <a:ext cx="8228880" cy="46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crée deux bases en .csv :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bulletins de paie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lignes de paie et des bulletins de paie dans un même fichier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Ces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deux bases peuvent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donner des tableaux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croisés dynamiques sur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Excel</a:t>
            </a:r>
          </a:p>
          <a:p>
            <a:pPr algn="just">
              <a:lnSpc>
                <a:spcPct val="100000"/>
              </a:lnSpc>
            </a:pPr>
            <a:endParaRPr lang="fr-FR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ヒラギノ角ゴ Pro W3"/>
            </a:endParaRPr>
          </a:p>
          <a:p>
            <a:pPr algn="just"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  É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vite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passer par l’importation puis l’exportation des données à partir de 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Xemelios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.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ABCD0D5-AD26-4854-9F57-E67CD4A6617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 rot="5400000">
            <a:off x="-478440" y="6010920"/>
            <a:ext cx="1328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08760" y="3038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223784" y="2852936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droite 3"/>
          <p:cNvSpPr/>
          <p:nvPr/>
        </p:nvSpPr>
        <p:spPr>
          <a:xfrm>
            <a:off x="248880" y="3400192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35080" y="1376640"/>
            <a:ext cx="8451000" cy="494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645A5EA-0408-4385-822A-AD373145DAB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44160" y="116640"/>
            <a:ext cx="8691480" cy="34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3"/>
          <p:cNvPicPr/>
          <p:nvPr/>
        </p:nvPicPr>
        <p:blipFill>
          <a:blip r:embed="rId2"/>
          <a:stretch/>
        </p:blipFill>
        <p:spPr>
          <a:xfrm>
            <a:off x="215640" y="447120"/>
            <a:ext cx="4736520" cy="6185520"/>
          </a:xfrm>
          <a:prstGeom prst="rect">
            <a:avLst/>
          </a:prstGeom>
          <a:ln>
            <a:noFill/>
          </a:ln>
        </p:spPr>
      </p:pic>
      <p:pic>
        <p:nvPicPr>
          <p:cNvPr id="299" name="Picture 4"/>
          <p:cNvPicPr/>
          <p:nvPr/>
        </p:nvPicPr>
        <p:blipFill>
          <a:blip r:embed="rId3"/>
          <a:stretch/>
        </p:blipFill>
        <p:spPr>
          <a:xfrm>
            <a:off x="4952880" y="462960"/>
            <a:ext cx="4083120" cy="645660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14EF71BF-AE2A-4388-8BE3-3DE6BD5F863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072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576360" y="1449360"/>
            <a:ext cx="7990920" cy="40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Image 199"/>
          <p:cNvPicPr/>
          <p:nvPr/>
        </p:nvPicPr>
        <p:blipFill>
          <a:blip r:embed="rId2"/>
          <a:stretch/>
        </p:blipFill>
        <p:spPr>
          <a:xfrm>
            <a:off x="504000" y="1404720"/>
            <a:ext cx="6575040" cy="349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0E3E561-C31B-4DF0-9207-DE0F9D69ADC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30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0880" y="260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5"/>
          <p:cNvSpPr txBox="1"/>
          <p:nvPr/>
        </p:nvSpPr>
        <p:spPr>
          <a:xfrm>
            <a:off x="53676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2"/>
          <p:cNvPicPr/>
          <p:nvPr/>
        </p:nvPicPr>
        <p:blipFill>
          <a:blip r:embed="rId2"/>
          <a:stretch/>
        </p:blipFill>
        <p:spPr>
          <a:xfrm>
            <a:off x="683568" y="1556792"/>
            <a:ext cx="8407872" cy="5549968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5004000" y="1340640"/>
            <a:ext cx="1944000" cy="97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41657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821A4AF0-7C99-44C8-AE80-0F3AAD23D8D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31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278212" y="293021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suite-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575640" y="944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</a:t>
            </a:r>
            <a:r>
              <a:rPr lang="fr-FR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Source pour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traitement des données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3" t="10194" r="23752" b="32004"/>
          <a:stretch/>
        </p:blipFill>
        <p:spPr bwMode="auto">
          <a:xfrm>
            <a:off x="972353" y="1628800"/>
            <a:ext cx="6901933" cy="420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2051720" y="1268760"/>
            <a:ext cx="208823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711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C9334DD-A1BB-470B-8951-544A12C19A7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32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99080" y="332656"/>
            <a:ext cx="85849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5"/>
          <p:cNvSpPr txBox="1"/>
          <p:nvPr/>
        </p:nvSpPr>
        <p:spPr>
          <a:xfrm>
            <a:off x="61164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</a:t>
            </a:r>
            <a:r>
              <a:rPr lang="fr-FR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Altaïr</a:t>
            </a: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est créé aux formats 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pdf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,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docx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ou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odt</a:t>
            </a:r>
            <a:endParaRPr lang="fr-FR" sz="1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2"/>
          <p:cNvPicPr/>
          <p:nvPr/>
        </p:nvPicPr>
        <p:blipFill>
          <a:blip r:embed="rId2"/>
          <a:stretch/>
        </p:blipFill>
        <p:spPr>
          <a:xfrm>
            <a:off x="535958" y="1383120"/>
            <a:ext cx="7502040" cy="5474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452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Espace réservé du contenu 10"/>
          <p:cNvPicPr/>
          <p:nvPr/>
        </p:nvPicPr>
        <p:blipFill>
          <a:blip r:embed="rId2"/>
          <a:stretch/>
        </p:blipFill>
        <p:spPr>
          <a:xfrm>
            <a:off x="780120" y="1582560"/>
            <a:ext cx="7633800" cy="41500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797400" y="2351520"/>
            <a:ext cx="1068840" cy="6001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2"/>
          <p:cNvSpPr/>
          <p:nvPr/>
        </p:nvSpPr>
        <p:spPr>
          <a:xfrm flipV="1">
            <a:off x="2144880" y="2258280"/>
            <a:ext cx="482760" cy="12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3984840" y="1628640"/>
            <a:ext cx="215640" cy="32760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TextShape 4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67F0F4D-BB5E-4295-A20D-D895A70702D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33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9" name="CustomShape 5"/>
          <p:cNvSpPr/>
          <p:nvPr/>
        </p:nvSpPr>
        <p:spPr>
          <a:xfrm flipH="1" flipV="1">
            <a:off x="3786480" y="1897200"/>
            <a:ext cx="2396520" cy="117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611640" y="5733360"/>
            <a:ext cx="7813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6223680" y="133560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3708000" y="1633320"/>
            <a:ext cx="237600" cy="3276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9"/>
          <p:cNvSpPr/>
          <p:nvPr/>
        </p:nvSpPr>
        <p:spPr>
          <a:xfrm flipH="1">
            <a:off x="4168440" y="1591560"/>
            <a:ext cx="2012760" cy="8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6223680" y="248688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1835640" y="2287440"/>
            <a:ext cx="287640" cy="25020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2"/>
          <p:cNvSpPr/>
          <p:nvPr/>
        </p:nvSpPr>
        <p:spPr>
          <a:xfrm>
            <a:off x="5076000" y="4070880"/>
            <a:ext cx="2952000" cy="63900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1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CustomShape 1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: fonctionnalités interface graphique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025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Espace réservé du contenu 3"/>
          <p:cNvPicPr/>
          <p:nvPr/>
        </p:nvPicPr>
        <p:blipFill>
          <a:blip r:embed="rId2"/>
          <a:srcRect l="28988" t="4618" r="33908"/>
          <a:stretch/>
        </p:blipFill>
        <p:spPr>
          <a:xfrm>
            <a:off x="2808000" y="1193400"/>
            <a:ext cx="3086640" cy="446400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D2138E7-3EFD-4125-8337-BB21C2095C8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022800" y="1989000"/>
            <a:ext cx="28800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Base de paye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FUSIONNéE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188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Espace réservé du contenu 3"/>
          <p:cNvPicPr/>
          <p:nvPr/>
        </p:nvPicPr>
        <p:blipFill>
          <a:blip r:embed="rId2"/>
          <a:srcRect l="3095" t="3602" r="3731"/>
          <a:stretch/>
        </p:blipFill>
        <p:spPr>
          <a:xfrm>
            <a:off x="433776" y="1268760"/>
            <a:ext cx="8408160" cy="489312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771120" y="5445360"/>
            <a:ext cx="1511640" cy="431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"/>
          <p:cNvSpPr/>
          <p:nvPr/>
        </p:nvSpPr>
        <p:spPr>
          <a:xfrm flipV="1">
            <a:off x="2283480" y="3213000"/>
            <a:ext cx="2864160" cy="223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17F01A0-C571-4E0E-895B-2C75F76E01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35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" name="TextShape 4"/>
          <p:cNvSpPr txBox="1"/>
          <p:nvPr/>
        </p:nvSpPr>
        <p:spPr>
          <a:xfrm rot="5400000">
            <a:off x="-58068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024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Espace réservé du contenu 3"/>
          <p:cNvPicPr/>
          <p:nvPr/>
        </p:nvPicPr>
        <p:blipFill>
          <a:blip r:embed="rId2"/>
          <a:srcRect l="2805" t="3744" r="2013"/>
          <a:stretch/>
        </p:blipFill>
        <p:spPr>
          <a:xfrm>
            <a:off x="412560" y="1321200"/>
            <a:ext cx="8632440" cy="49104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 flipV="1">
            <a:off x="3348000" y="2600280"/>
            <a:ext cx="2304000" cy="25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"/>
          <p:cNvSpPr/>
          <p:nvPr/>
        </p:nvSpPr>
        <p:spPr>
          <a:xfrm flipV="1">
            <a:off x="3348000" y="2726280"/>
            <a:ext cx="287640" cy="12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30024E-B7A6-4B5C-A92C-D1E20D6E90B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36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4"/>
          <p:cNvSpPr txBox="1"/>
          <p:nvPr/>
        </p:nvSpPr>
        <p:spPr>
          <a:xfrm rot="5400000">
            <a:off x="-53244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608760" y="3038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26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57200" y="620640"/>
            <a:ext cx="8290800" cy="570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Gain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productivité important sur les contrôles statutaires et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réglementaires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Exhaustivité verticale (sur un point de contrôle donné)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 de prétention à l’exhaustivité horizontale (sur l’ensemble des points de contr</a:t>
            </a:r>
            <a:r>
              <a:rPr lang="fr-F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ôle)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Intérêt du calcul automatisé des ETPT : écarts avec les bilans sociaux. Impact sur l’analyse des ratios RH (ex : coût moyen par agent-EQTP)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7BDDE1-CFE2-4F85-AF0B-DBFB4063749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37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07640" y="368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retour D’expérience – rapports d’analyse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75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235080" y="1374120"/>
            <a:ext cx="8451360" cy="4947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Tests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cohérence lignes de paye - bulletins de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paye</a:t>
            </a: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Cohérence de l’information sur le service fait : rémunérations versées sans quotité de travail</a:t>
            </a: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Redressement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d’erreurs sur les quotités de travail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81837D-B978-4E7E-8B59-DB89FAA7C27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38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71640" y="357147"/>
            <a:ext cx="9054360" cy="125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Éléments sur la qualité de l’information 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ET LA fiabilité des bases de paye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5199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35080" y="1160640"/>
            <a:ext cx="8404560" cy="47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comprend 5 menus déroulants : Fichier, éditer, lancer, configurer et aide.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604297A-89A2-42BC-BBA2-3FCDFB0982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rot="5400000">
            <a:off x="-53208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235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617883-D1AD-4B7A-9DD6-69E71C49B9A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0" y="2088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2"/>
          <p:cNvPicPr/>
          <p:nvPr/>
        </p:nvPicPr>
        <p:blipFill>
          <a:blip r:embed="rId2"/>
          <a:srcRect r="2987" b="41169"/>
          <a:stretch/>
        </p:blipFill>
        <p:spPr>
          <a:xfrm>
            <a:off x="0" y="668520"/>
            <a:ext cx="9106920" cy="403956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46800" y="4586760"/>
            <a:ext cx="91069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133BCB2-DFA9-432C-AB28-D0F5A0DF5EA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79640" y="38376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79640" y="5398560"/>
            <a:ext cx="9106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017720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323640" y="1524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755640" y="1677240"/>
            <a:ext cx="360" cy="103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259640" y="1744920"/>
            <a:ext cx="360" cy="12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619640" y="1653120"/>
            <a:ext cx="360" cy="153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907640" y="1653120"/>
            <a:ext cx="360" cy="199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>
            <a:off x="2339640" y="1677240"/>
            <a:ext cx="360" cy="2471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1"/>
          <p:cNvSpPr/>
          <p:nvPr/>
        </p:nvSpPr>
        <p:spPr>
          <a:xfrm>
            <a:off x="2771640" y="1677240"/>
            <a:ext cx="360" cy="268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>
            <a:off x="3204000" y="1744920"/>
            <a:ext cx="360" cy="29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3710880" y="1701360"/>
            <a:ext cx="360" cy="323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>
            <a:off x="4140000" y="166104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flipH="1">
            <a:off x="4571280" y="1611720"/>
            <a:ext cx="10440" cy="138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>
            <a:off x="4912200" y="1677240"/>
            <a:ext cx="360" cy="168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536400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5857920" y="1653120"/>
            <a:ext cx="360" cy="189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630036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6609240" y="1653120"/>
            <a:ext cx="36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7020360" y="162288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7668360" y="1524600"/>
            <a:ext cx="360" cy="49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109080" y="23346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4"/>
          <p:cNvSpPr/>
          <p:nvPr/>
        </p:nvSpPr>
        <p:spPr>
          <a:xfrm>
            <a:off x="601560" y="254376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995040" y="2792520"/>
            <a:ext cx="280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6"/>
          <p:cNvSpPr/>
          <p:nvPr/>
        </p:nvSpPr>
        <p:spPr>
          <a:xfrm>
            <a:off x="1465560" y="30211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1736640" y="3460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8"/>
          <p:cNvSpPr/>
          <p:nvPr/>
        </p:nvSpPr>
        <p:spPr>
          <a:xfrm>
            <a:off x="2185920" y="3964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9"/>
          <p:cNvSpPr/>
          <p:nvPr/>
        </p:nvSpPr>
        <p:spPr>
          <a:xfrm>
            <a:off x="2617920" y="41490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>
            <a:off x="3049920" y="46742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1"/>
          <p:cNvSpPr/>
          <p:nvPr/>
        </p:nvSpPr>
        <p:spPr>
          <a:xfrm>
            <a:off x="3503160" y="48769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2"/>
          <p:cNvSpPr/>
          <p:nvPr/>
        </p:nvSpPr>
        <p:spPr>
          <a:xfrm>
            <a:off x="3922560" y="2573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3"/>
          <p:cNvSpPr/>
          <p:nvPr/>
        </p:nvSpPr>
        <p:spPr>
          <a:xfrm>
            <a:off x="6039720" y="25574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4"/>
          <p:cNvSpPr/>
          <p:nvPr/>
        </p:nvSpPr>
        <p:spPr>
          <a:xfrm>
            <a:off x="4611240" y="31881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5"/>
          <p:cNvSpPr/>
          <p:nvPr/>
        </p:nvSpPr>
        <p:spPr>
          <a:xfrm>
            <a:off x="5146920" y="24998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6"/>
          <p:cNvSpPr/>
          <p:nvPr/>
        </p:nvSpPr>
        <p:spPr>
          <a:xfrm>
            <a:off x="5640840" y="3448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7"/>
          <p:cNvSpPr/>
          <p:nvPr/>
        </p:nvSpPr>
        <p:spPr>
          <a:xfrm>
            <a:off x="4335840" y="2865600"/>
            <a:ext cx="415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8"/>
          <p:cNvSpPr/>
          <p:nvPr/>
        </p:nvSpPr>
        <p:spPr>
          <a:xfrm>
            <a:off x="6392160" y="3149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9"/>
          <p:cNvSpPr/>
          <p:nvPr/>
        </p:nvSpPr>
        <p:spPr>
          <a:xfrm>
            <a:off x="6802920" y="23889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0"/>
          <p:cNvSpPr/>
          <p:nvPr/>
        </p:nvSpPr>
        <p:spPr>
          <a:xfrm>
            <a:off x="7622640" y="184032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413D92D-6D8C-44C4-9616-38E46E6A775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79640" y="260648"/>
            <a:ext cx="882000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144000" y="2450520"/>
            <a:ext cx="3564360" cy="28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124744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068000" y="2450520"/>
            <a:ext cx="493164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571200" y="5524200"/>
            <a:ext cx="127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F8FFB1-7E24-4A34-8EC4-938B2A414E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214560" y="18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cap="all" spc="-1" dirty="0" err="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2"/>
          <p:cNvPicPr/>
          <p:nvPr/>
        </p:nvPicPr>
        <p:blipFill>
          <a:blip r:embed="rId2"/>
          <a:srcRect r="-10942" b="36412"/>
          <a:stretch/>
        </p:blipFill>
        <p:spPr>
          <a:xfrm>
            <a:off x="323528" y="838186"/>
            <a:ext cx="9648456" cy="4506032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120960" y="5337360"/>
            <a:ext cx="85557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avec plus ou moins de détails explicites : fermer les messages, fermer le gestionnaire de fichiers, fermer le gestionnaire de projet, effacer le log, éditer le projet courant.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D6B570D-6C58-4C8D-94AD-B87F9C748B4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200" y="116640"/>
            <a:ext cx="91364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4"/>
          <p:cNvPicPr/>
          <p:nvPr/>
        </p:nvPicPr>
        <p:blipFill>
          <a:blip r:embed="rId2"/>
          <a:srcRect l="-6585" t="-1650" r="-81" b="45937"/>
          <a:stretch/>
        </p:blipFill>
        <p:spPr>
          <a:xfrm>
            <a:off x="-558720" y="586800"/>
            <a:ext cx="9702360" cy="363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7200" y="4437000"/>
            <a:ext cx="902916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</a:t>
            </a:r>
            <a:r>
              <a:rPr lang="fr-F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base de données au format csv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 base de données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5865</TotalTime>
  <Words>1505</Words>
  <Application>Microsoft Office PowerPoint</Application>
  <PresentationFormat>Affichage à l'écran (4:3)</PresentationFormat>
  <Paragraphs>329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DejaVu Sans</vt:lpstr>
      <vt:lpstr>StarSymbol</vt:lpstr>
      <vt:lpstr>Symbol</vt:lpstr>
      <vt:lpstr>Times New Roman</vt:lpstr>
      <vt:lpstr>Wingdings</vt:lpstr>
      <vt:lpstr>ヒラギノ角ゴ Pro W3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</dc:title>
  <dc:subject>CDC</dc:subject>
  <dc:creator>CDC</dc:creator>
  <cp:lastModifiedBy>Nicol, Fabrice</cp:lastModifiedBy>
  <cp:revision>616</cp:revision>
  <dcterms:created xsi:type="dcterms:W3CDTF">2013-07-26T07:27:45Z</dcterms:created>
  <dcterms:modified xsi:type="dcterms:W3CDTF">2017-01-11T13:30:24Z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4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40</vt:i4>
  </property>
</Properties>
</file>